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Plus Jakarta Sans"/>
      <p:regular r:id="rId12"/>
      <p:bold r:id="rId13"/>
      <p:italic r:id="rId14"/>
      <p:boldItalic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
      <p:font typeface="Work Sans"/>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543E45F-27F2-45E8-B5AE-D6D60CA6A57B}">
  <a:tblStyle styleId="{9543E45F-27F2-45E8-B5AE-D6D60CA6A57B}"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22" Type="http://schemas.openxmlformats.org/officeDocument/2006/relationships/font" Target="fonts/PlusJakartaSansMedium-italic.fntdata"/><Relationship Id="rId21" Type="http://schemas.openxmlformats.org/officeDocument/2006/relationships/font" Target="fonts/PlusJakartaSansMedium-bold.fntdata"/><Relationship Id="rId24" Type="http://schemas.openxmlformats.org/officeDocument/2006/relationships/font" Target="fonts/WorkSans-regular.fntdata"/><Relationship Id="rId23" Type="http://schemas.openxmlformats.org/officeDocument/2006/relationships/font" Target="fonts/PlusJakartaSans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WorkSans-italic.fntdata"/><Relationship Id="rId25" Type="http://schemas.openxmlformats.org/officeDocument/2006/relationships/font" Target="fonts/WorkSans-bold.fntdata"/><Relationship Id="rId27" Type="http://schemas.openxmlformats.org/officeDocument/2006/relationships/font" Target="fonts/Work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PlusJakartaSans-bold.fntdata"/><Relationship Id="rId12" Type="http://schemas.openxmlformats.org/officeDocument/2006/relationships/font" Target="fonts/PlusJakartaSans-regular.fntdata"/><Relationship Id="rId15" Type="http://schemas.openxmlformats.org/officeDocument/2006/relationships/font" Target="fonts/PlusJakartaSans-boldItalic.fntdata"/><Relationship Id="rId14" Type="http://schemas.openxmlformats.org/officeDocument/2006/relationships/font" Target="fonts/PlusJakartaSans-italic.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91ad4d336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91ad4d336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39de1b9a4a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39de1b9a4a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2757050" y="2292922"/>
            <a:ext cx="4479000" cy="1530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both the similarities and the differences between the people, places, events, and ideas studied in history.</a:t>
            </a:r>
            <a:endParaRPr b="1" sz="1500">
              <a:solidFill>
                <a:schemeClr val="dk1"/>
              </a:solidFill>
              <a:latin typeface="Plus Jakarta Sans"/>
              <a:ea typeface="Plus Jakarta Sans"/>
              <a:cs typeface="Plus Jakarta Sans"/>
              <a:sym typeface="Plus Jakarta Sans"/>
            </a:endParaRPr>
          </a:p>
        </p:txBody>
      </p:sp>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Comparison</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536459" y="4625088"/>
            <a:ext cx="6699600" cy="8910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This formative assessment contains two short answer questions. Well-written short answers should contain 2-3 sentences and have evidence to support their reasoning.</a:t>
            </a:r>
            <a:endParaRPr sz="1500">
              <a:solidFill>
                <a:schemeClr val="dk1"/>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536450" y="2079952"/>
            <a:ext cx="1955925" cy="195594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Comparison</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0" name="Google Shape;70;p14"/>
          <p:cNvGraphicFramePr/>
          <p:nvPr/>
        </p:nvGraphicFramePr>
        <p:xfrm>
          <a:off x="381550" y="1939800"/>
          <a:ext cx="3000000" cy="3000000"/>
        </p:xfrm>
        <a:graphic>
          <a:graphicData uri="http://schemas.openxmlformats.org/drawingml/2006/table">
            <a:tbl>
              <a:tblPr>
                <a:noFill/>
                <a:tableStyleId>{9543E45F-27F2-45E8-B5AE-D6D60CA6A57B}</a:tableStyleId>
              </a:tblPr>
              <a:tblGrid>
                <a:gridCol w="3563125"/>
                <a:gridCol w="1143000"/>
                <a:gridCol w="2286000"/>
              </a:tblGrid>
              <a:tr h="955425">
                <a:tc>
                  <a:txBody>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Source: Alexander Hamilton, “Report on a National Bank,” December 14, 1790.</a:t>
                      </a:r>
                      <a:endParaRPr sz="1500">
                        <a:solidFill>
                          <a:schemeClr val="dk1"/>
                        </a:solidFill>
                        <a:latin typeface="Inter"/>
                        <a:ea typeface="Inter"/>
                        <a:cs typeface="Inter"/>
                        <a:sym typeface="Inter"/>
                      </a:endParaRPr>
                    </a:p>
                  </a:txBody>
                  <a:tcPr marT="91450" marB="91450" marR="91450" marL="91450">
                    <a:lnL cap="flat" cmpd="sng" w="12700">
                      <a:solidFill>
                        <a:srgbClr val="CC0000">
                          <a:alpha val="0"/>
                        </a:srgbClr>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Source: Thomas Jefferson, “Opinion on the Constitutionality of the Bill for Establishing a National Bank,” February 15, 1791.</a:t>
                      </a:r>
                      <a:endParaRPr sz="1500">
                        <a:solidFill>
                          <a:schemeClr val="dk1"/>
                        </a:solidFill>
                        <a:latin typeface="Inter"/>
                        <a:ea typeface="Inter"/>
                        <a:cs typeface="Inter"/>
                        <a:sym typeface="Inter"/>
                      </a:endParaRPr>
                    </a:p>
                  </a:txBody>
                  <a:tcPr marT="91450" marB="91450" marR="91450" marL="91450">
                    <a:lnL cap="flat" cmpd="sng" w="12700">
                      <a:solidFill>
                        <a:srgbClr val="000000"/>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hMerge="1"/>
              </a:tr>
              <a:tr h="6011050">
                <a:tc>
                  <a:txBody>
                    <a:bodyPr/>
                    <a:lstStyle/>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The Secretary respectfully reports:</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…That a National Bank is an Institution of primary importance to the prosperous administration of the Finances, and would be of the greatest utility in the operations connected with the support of the Public Credit…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The following are among the principal advantages of a Bank.</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First. The augmentation [growth] of the active or productive capital of a country…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Secondly. Greater facility to the Government in obtaining [monetary] aids, especially in sudden emergencies. This is another and an undisputed advantage of public banks…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Thirdly. The facilitating of the payment of taxes.*</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*Article I, Section 8 of the Constitution gives Congress the power to enact taxes, borrow money, and regulate trade with other countries.</a:t>
                      </a:r>
                      <a:endParaRPr>
                        <a:solidFill>
                          <a:schemeClr val="dk1"/>
                        </a:solidFill>
                        <a:latin typeface="Inter"/>
                        <a:ea typeface="Inter"/>
                        <a:cs typeface="Inter"/>
                        <a:sym typeface="Inter"/>
                      </a:endParaRPr>
                    </a:p>
                  </a:txBody>
                  <a:tcPr marT="91450" marB="91450" marR="91450" marL="91450">
                    <a:lnL cap="flat" cmpd="sng" w="12700">
                      <a:solidFill>
                        <a:srgbClr val="CC0000">
                          <a:alpha val="0"/>
                        </a:srgbClr>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The bill for establishing a National Bank undertakes among other things…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7. To give them the sole and exclusive right of banking under the national authority; and so far is against the laws of Monopoly.</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I consider the foundation of the Constitution as laid on this ground: That “all powers not delegated to the United States, by the Constitution, nor prohibited by it to the States, are reserved to the States or to the people.” [10th Amendment.] To take a single step beyond the boundaries thus specially drawn around the powers of Congress, is to take possession of a boundless field of power, no longer susceptible of any definition.</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The incorporation of a bank, and the powers assumed by this bill, have not, in my opinion, been delegated to the United States, by the Constitution.</a:t>
                      </a:r>
                      <a:endParaRPr>
                        <a:solidFill>
                          <a:schemeClr val="dk1"/>
                        </a:solidFill>
                        <a:latin typeface="Inter"/>
                        <a:ea typeface="Inter"/>
                        <a:cs typeface="Inter"/>
                        <a:sym typeface="Inter"/>
                      </a:endParaRPr>
                    </a:p>
                  </a:txBody>
                  <a:tcPr marT="91450" marB="91450" marR="91450" marL="91450">
                    <a:lnL cap="flat" cmpd="sng" w="12700">
                      <a:solidFill>
                        <a:srgbClr val="000000"/>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hMerge="1"/>
              </a:tr>
            </a:tbl>
          </a:graphicData>
        </a:graphic>
      </p:graphicFrame>
      <p:sp>
        <p:nvSpPr>
          <p:cNvPr id="71" name="Google Shape;71;p14"/>
          <p:cNvSpPr txBox="1"/>
          <p:nvPr/>
        </p:nvSpPr>
        <p:spPr>
          <a:xfrm>
            <a:off x="448950" y="697362"/>
            <a:ext cx="6903600" cy="10245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rgbClr val="000000"/>
                </a:solidFill>
                <a:latin typeface="Inter"/>
                <a:ea typeface="Inter"/>
                <a:cs typeface="Inter"/>
                <a:sym typeface="Inter"/>
              </a:rPr>
              <a:t>Directions</a:t>
            </a:r>
            <a:r>
              <a:rPr lang="en" sz="1500">
                <a:solidFill>
                  <a:srgbClr val="000000"/>
                </a:solidFill>
                <a:latin typeface="Inter"/>
                <a:ea typeface="Inter"/>
                <a:cs typeface="Inter"/>
                <a:sym typeface="Inter"/>
              </a:rPr>
              <a:t>: Read the two sources to compare the perspectives of Alexander Hamilton and Thomas Jefferson in reference to the United States creating a National Bank.</a:t>
            </a:r>
            <a:endParaRPr b="1" sz="1500">
              <a:solidFill>
                <a:srgbClr val="000000"/>
              </a:solidFill>
              <a:latin typeface="Inter"/>
              <a:ea typeface="Inter"/>
              <a:cs typeface="Inter"/>
              <a:sym typeface="Inter"/>
            </a:endParaRPr>
          </a:p>
          <a:p>
            <a:pPr indent="0" lvl="0" marL="0" rtl="0" algn="l">
              <a:spcBef>
                <a:spcPts val="0"/>
              </a:spcBef>
              <a:spcAft>
                <a:spcPts val="0"/>
              </a:spcAft>
              <a:buNone/>
            </a:pPr>
            <a:r>
              <a:t/>
            </a:r>
            <a:endParaRPr b="1">
              <a:latin typeface="Work Sans"/>
              <a:ea typeface="Work Sans"/>
              <a:cs typeface="Work Sans"/>
              <a:sym typeface="Work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t>
            </a:r>
            <a:r>
              <a:rPr lang="en" sz="1900">
                <a:latin typeface="Halant"/>
                <a:ea typeface="Halant"/>
                <a:cs typeface="Halant"/>
                <a:sym typeface="Halant"/>
              </a:rPr>
              <a:t>omparison</a:t>
            </a:r>
            <a:endParaRPr sz="1900">
              <a:latin typeface="Halant"/>
              <a:ea typeface="Halant"/>
              <a:cs typeface="Halant"/>
              <a:sym typeface="Halant"/>
            </a:endParaRPr>
          </a:p>
        </p:txBody>
      </p:sp>
      <p:pic>
        <p:nvPicPr>
          <p:cNvPr id="77" name="Google Shape;7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0" name="Google Shape;80;p15"/>
          <p:cNvSpPr txBox="1"/>
          <p:nvPr/>
        </p:nvSpPr>
        <p:spPr>
          <a:xfrm>
            <a:off x="475350" y="795375"/>
            <a:ext cx="6821700" cy="42339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323850" lvl="0" marL="457200" rtl="0" algn="l">
              <a:spcBef>
                <a:spcPts val="0"/>
              </a:spcBef>
              <a:spcAft>
                <a:spcPts val="0"/>
              </a:spcAft>
              <a:buClr>
                <a:schemeClr val="dk1"/>
              </a:buClr>
              <a:buSzPts val="1500"/>
              <a:buFont typeface="Inter"/>
              <a:buAutoNum type="arabicPeriod"/>
            </a:pPr>
            <a:r>
              <a:rPr lang="en" sz="1500">
                <a:solidFill>
                  <a:schemeClr val="dk1"/>
                </a:solidFill>
                <a:highlight>
                  <a:schemeClr val="lt1"/>
                </a:highlight>
                <a:latin typeface="Inter"/>
                <a:ea typeface="Inter"/>
                <a:cs typeface="Inter"/>
                <a:sym typeface="Inter"/>
              </a:rPr>
              <a:t>What is at least one similarity between the opinions of Alexander Hamilton and Thomas Jefferson’s on creating a National Bank? Cite Evidence.</a:t>
            </a:r>
            <a:endParaRPr sz="15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500">
                <a:solidFill>
                  <a:schemeClr val="accent1"/>
                </a:solidFill>
                <a:highlight>
                  <a:schemeClr val="lt1"/>
                </a:highlight>
                <a:latin typeface="Inter"/>
                <a:ea typeface="Inter"/>
                <a:cs typeface="Inter"/>
                <a:sym typeface="Inter"/>
              </a:rPr>
              <a:t>text</a:t>
            </a:r>
            <a:endParaRPr b="1" sz="1500">
              <a:solidFill>
                <a:schemeClr val="accent1"/>
              </a:solidFill>
              <a:highlight>
                <a:schemeClr val="l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highlight>
                <a:schemeClr val="l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highlight>
                <a:schemeClr val="l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highlight>
                <a:schemeClr val="l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highlight>
                <a:schemeClr val="l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highlight>
                <a:schemeClr val="lt1"/>
              </a:highlight>
              <a:latin typeface="Inter"/>
              <a:ea typeface="Inter"/>
              <a:cs typeface="Inter"/>
              <a:sym typeface="Inter"/>
            </a:endParaRPr>
          </a:p>
          <a:p>
            <a:pPr indent="-323850" lvl="0" marL="457200" rtl="0" algn="l">
              <a:spcBef>
                <a:spcPts val="0"/>
              </a:spcBef>
              <a:spcAft>
                <a:spcPts val="0"/>
              </a:spcAft>
              <a:buClr>
                <a:schemeClr val="dk1"/>
              </a:buClr>
              <a:buSzPts val="1500"/>
              <a:buFont typeface="Inter"/>
              <a:buAutoNum type="arabicPeriod"/>
            </a:pPr>
            <a:r>
              <a:rPr lang="en" sz="1500">
                <a:solidFill>
                  <a:schemeClr val="dk1"/>
                </a:solidFill>
                <a:highlight>
                  <a:schemeClr val="lt1"/>
                </a:highlight>
                <a:latin typeface="Inter"/>
                <a:ea typeface="Inter"/>
                <a:cs typeface="Inter"/>
                <a:sym typeface="Inter"/>
              </a:rPr>
              <a:t>How do Hamilton and Jefferson’s opinions differ over forming a National Bank? Cite Evidence.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dk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